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Lst>
  <p:sldSz cx="9144000" cy="5143500" type="screen16x9"/>
  <p:notesSz cx="6858000" cy="9144000"/>
  <p:embeddedFontLst>
    <p:embeddedFont>
      <p:font typeface="Average" panose="020B0604020202020204" charset="0"/>
      <p:regular r:id="rId44"/>
    </p:embeddedFont>
    <p:embeddedFont>
      <p:font typeface="Oswald" panose="020B0604020202020204"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5905214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4723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b2abe9b78b_0_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b2abe9b78b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2969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b2abe9b78b_0_4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b2abe9b78b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7296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b2abe9b78b_0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b2abe9b78b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5814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b2abe9b78b_0_4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b2abe9b78b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777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b2abe9b78b_0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b2abe9b78b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6357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b2abe9b78b_0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b2abe9b78b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6098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2abe9b78b_0_5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b2abe9b78b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4462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b2abe9b78b_0_5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b2abe9b78b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889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b2abe9b78b_0_5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b2abe9b78b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1976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b2abe9b78b_0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b2abe9b78b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188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b2abe9b78b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b2abe9b78b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8984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b2abe9b78b_0_4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b2abe9b78b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4156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b2abe9b78b_0_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b2abe9b78b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4994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b2abe9b78b_0_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b2abe9b78b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2940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b2abe9b78b_0_5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b2abe9b78b_0_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6352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b2abe9b78b_0_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b2abe9b78b_0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6998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2abe9b78b_0_6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2abe9b78b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569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b2abe9b78b_0_6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b2abe9b78b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7709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b2abe9b78b_0_6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b2abe9b78b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5568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b2abe9b78b_0_5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b2abe9b78b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5478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b2abe9b78b_0_5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b2abe9b78b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2195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b2abe9b78b_0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b2abe9b78b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6127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b2abe9b78b_0_5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b2abe9b78b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1542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b2abe9b78b_0_5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b2abe9b78b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55610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b2abe9b78b_0_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b2abe9b78b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3794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2abe9b78b_0_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b2abe9b78b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919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b2abe9b78b_0_5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b2abe9b78b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93909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b2abe9b78b_0_6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b2abe9b78b_0_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2049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b2abe9b78b_0_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b2abe9b78b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73876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b2abe9b78b_0_6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b2abe9b78b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71324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b2abe9b78b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b2abe9b78b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5280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b2abe9b78b_0_4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b2abe9b78b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022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b2abe9b78b_0_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b2abe9b78b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16813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b2abe9b78b_0_4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b2abe9b78b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34754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b2abe9b78b_0_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b2abe9b78b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274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b2abe9b78b_0_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b2abe9b78b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494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b2abe9b78b_0_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b2abe9b78b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0660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b2abe9b78b_0_4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b2abe9b78b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6860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b2abe9b78b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b2abe9b78b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969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b2abe9b78b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b2abe9b78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9744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4350279" y="2855377"/>
            <a:ext cx="443589" cy="105632"/>
            <a:chOff x="4137525" y="2915950"/>
            <a:chExt cx="869100" cy="207000"/>
          </a:xfrm>
        </p:grpSpPr>
        <p:sp>
          <p:nvSpPr>
            <p:cNvPr id="12" name="Google Shape;12;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Google Shape;16;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 name="Google Shape;17;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 name="Google Shape;52;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3" name="Google Shape;53;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 name="Google Shape;32;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5" name="Google Shape;35;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9" name="Google Shape;39;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 name="Google Shape;42;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3" name="Google Shape;43;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 name="Google Shape;44;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5" name="Google Shape;45;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6" name="Google Shape;46;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9" name="Google Shape;49;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3">
            <a:alphaModFix/>
          </a:blip>
          <a:stretch>
            <a:fillRect/>
          </a:stretch>
        </p:blipFill>
        <p:spPr>
          <a:xfrm>
            <a:off x="-1" y="0"/>
            <a:ext cx="1544228" cy="393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uxmastery.com/resources/glossary/"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developers.google.com/web/fundamentals/design-and-ux/principles"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hyperlink" Target="http://www.creativebloq.com/wireframes/top-wireframing-tools-11121302"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 of UI &amp; UX</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good user experience?</a:t>
            </a:r>
            <a:endParaRPr/>
          </a:p>
        </p:txBody>
      </p:sp>
      <p:sp>
        <p:nvSpPr>
          <p:cNvPr id="119" name="Google Shape;119;p22"/>
          <p:cNvSpPr txBox="1">
            <a:spLocks noGrp="1"/>
          </p:cNvSpPr>
          <p:nvPr>
            <p:ph type="body" idx="1"/>
          </p:nvPr>
        </p:nvSpPr>
        <p:spPr>
          <a:xfrm>
            <a:off x="311700" y="1152475"/>
            <a:ext cx="57738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a:t>Desirable:</a:t>
            </a:r>
            <a:r>
              <a:rPr lang="en"/>
              <a:t> the app looks and feels cool, which makes the user (and their friends) want to use it. The aesthetic choices resonate with the target market and personas identified during user research (think hipster fonts, not Times New Roman)</a:t>
            </a:r>
            <a:endParaRPr/>
          </a:p>
          <a:p>
            <a:pPr marL="457200" lvl="0" indent="-342900" algn="l" rtl="0">
              <a:spcBef>
                <a:spcPts val="0"/>
              </a:spcBef>
              <a:spcAft>
                <a:spcPts val="0"/>
              </a:spcAft>
              <a:buSzPts val="1800"/>
              <a:buChar char="●"/>
            </a:pPr>
            <a:r>
              <a:rPr lang="en" b="1"/>
              <a:t>Accessible:</a:t>
            </a:r>
            <a:r>
              <a:rPr lang="en"/>
              <a:t> the service is designed with disability needs in mind. The app uses high-contrast colours and legible text sizes in the app, and indicates which service points have disabled access issues.</a:t>
            </a:r>
            <a:endParaRPr/>
          </a:p>
        </p:txBody>
      </p:sp>
      <p:pic>
        <p:nvPicPr>
          <p:cNvPr id="120" name="Google Shape;120;p22"/>
          <p:cNvPicPr preferRelativeResize="0"/>
          <p:nvPr/>
        </p:nvPicPr>
        <p:blipFill>
          <a:blip r:embed="rId3">
            <a:alphaModFix/>
          </a:blip>
          <a:stretch>
            <a:fillRect/>
          </a:stretch>
        </p:blipFill>
        <p:spPr>
          <a:xfrm>
            <a:off x="6256894" y="0"/>
            <a:ext cx="2887111"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good user experience?</a:t>
            </a:r>
            <a:endParaRPr/>
          </a:p>
        </p:txBody>
      </p:sp>
      <p:sp>
        <p:nvSpPr>
          <p:cNvPr id="126" name="Google Shape;126;p23"/>
          <p:cNvSpPr txBox="1">
            <a:spLocks noGrp="1"/>
          </p:cNvSpPr>
          <p:nvPr>
            <p:ph type="body" idx="1"/>
          </p:nvPr>
        </p:nvSpPr>
        <p:spPr>
          <a:xfrm>
            <a:off x="311700" y="1152475"/>
            <a:ext cx="57738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a:t>Credible: </a:t>
            </a:r>
            <a:r>
              <a:rPr lang="en"/>
              <a:t>generates trust between the user, the service, and its partners. The app has a customer service section and a “Help!” button. The checkout screens look professional and don’t ask for more information than necessary.</a:t>
            </a:r>
            <a:endParaRPr/>
          </a:p>
          <a:p>
            <a:pPr marL="457200" lvl="0" indent="-342900" algn="l" rtl="0">
              <a:spcBef>
                <a:spcPts val="0"/>
              </a:spcBef>
              <a:spcAft>
                <a:spcPts val="0"/>
              </a:spcAft>
              <a:buSzPts val="1800"/>
              <a:buChar char="●"/>
            </a:pPr>
            <a:r>
              <a:rPr lang="en" b="1"/>
              <a:t>Valuable: </a:t>
            </a:r>
            <a:r>
              <a:rPr lang="en"/>
              <a:t>offers a valuable enhancement for the user, and a source of monetary or other value for the company or service provider.</a:t>
            </a:r>
            <a:endParaRPr/>
          </a:p>
        </p:txBody>
      </p:sp>
      <p:pic>
        <p:nvPicPr>
          <p:cNvPr id="127" name="Google Shape;127;p23"/>
          <p:cNvPicPr preferRelativeResize="0"/>
          <p:nvPr/>
        </p:nvPicPr>
        <p:blipFill>
          <a:blip r:embed="rId3">
            <a:alphaModFix/>
          </a:blip>
          <a:stretch>
            <a:fillRect/>
          </a:stretch>
        </p:blipFill>
        <p:spPr>
          <a:xfrm>
            <a:off x="6256894" y="0"/>
            <a:ext cx="2887111"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Does A UX Designer Do?</a:t>
            </a:r>
            <a:endParaRPr/>
          </a:p>
        </p:txBody>
      </p:sp>
      <p:sp>
        <p:nvSpPr>
          <p:cNvPr id="140" name="Google Shape;140;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UX designers seek to make everyday products, services and technology as user-friendly and accessible as possible. </a:t>
            </a:r>
            <a:endParaRPr/>
          </a:p>
          <a:p>
            <a:pPr marL="457200" lvl="0" indent="-342900" algn="l" rtl="0">
              <a:spcBef>
                <a:spcPts val="0"/>
              </a:spcBef>
              <a:spcAft>
                <a:spcPts val="0"/>
              </a:spcAft>
              <a:buSzPts val="1800"/>
              <a:buChar char="●"/>
            </a:pPr>
            <a:r>
              <a:rPr lang="en"/>
              <a:t>They employ design thinking to reconcile the user’s desires with technical feasibility and business viability. </a:t>
            </a:r>
            <a:endParaRPr/>
          </a:p>
          <a:p>
            <a:pPr marL="457200" lvl="0" indent="-342900" algn="l" rtl="0">
              <a:spcBef>
                <a:spcPts val="0"/>
              </a:spcBef>
              <a:spcAft>
                <a:spcPts val="0"/>
              </a:spcAft>
              <a:buSzPts val="1800"/>
              <a:buChar char="●"/>
            </a:pPr>
            <a:r>
              <a:rPr lang="en"/>
              <a:t>The diagram in next slide shows the Design Thinking Process.</a:t>
            </a:r>
            <a:endParaRPr/>
          </a:p>
          <a:p>
            <a:pPr marL="457200" lvl="0" indent="-342900" algn="l" rtl="0">
              <a:spcBef>
                <a:spcPts val="0"/>
              </a:spcBef>
              <a:spcAft>
                <a:spcPts val="0"/>
              </a:spcAft>
              <a:buSzPts val="1800"/>
              <a:buChar char="●"/>
            </a:pPr>
            <a:r>
              <a:rPr lang="en"/>
              <a:t>The Design Thinking Process can be broken down into four different stages: inspiration, conceptualization, iteration and exposition.</a:t>
            </a:r>
            <a:endParaRPr/>
          </a:p>
          <a:p>
            <a:pPr marL="457200" lvl="0" indent="-342900" algn="l" rtl="0">
              <a:spcBef>
                <a:spcPts val="0"/>
              </a:spcBef>
              <a:spcAft>
                <a:spcPts val="0"/>
              </a:spcAft>
              <a:buSzPts val="1800"/>
              <a:buChar char="●"/>
            </a:pPr>
            <a:r>
              <a:rPr lang="en"/>
              <a:t>During the inspiration stage, the UX designer seeks to understand and observe. To do this, they conduct extensive research and competitor analysis in order to fully grasp the problem or challenge they are setting out to solve. This involves interviewing those who are, or will be, directly engaged with the product.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Does A UX Designer Do?</a:t>
            </a:r>
            <a:endParaRPr/>
          </a:p>
          <a:p>
            <a:pPr marL="0" lvl="0" indent="0" algn="l" rtl="0">
              <a:spcBef>
                <a:spcPts val="0"/>
              </a:spcBef>
              <a:spcAft>
                <a:spcPts val="0"/>
              </a:spcAft>
              <a:buNone/>
            </a:pPr>
            <a:endParaRPr/>
          </a:p>
        </p:txBody>
      </p:sp>
      <p:sp>
        <p:nvSpPr>
          <p:cNvPr id="146" name="Google Shape;146;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 designer then uses this feedback to identify the user’s goals, emotions, pain-points and behaviors. All of this information helps to form user personas. The next step is to consider what these personas are trying to accomplish when using a particular product, and the journey they will take to do so. The designer considers information architecture and uses various techniques, such as card sorting, to map out user flows.</a:t>
            </a:r>
            <a:endParaRPr/>
          </a:p>
          <a:p>
            <a:pPr marL="457200" lvl="0" indent="-342900" algn="l" rtl="0">
              <a:spcBef>
                <a:spcPts val="0"/>
              </a:spcBef>
              <a:spcAft>
                <a:spcPts val="0"/>
              </a:spcAft>
              <a:buSzPts val="1800"/>
              <a:buChar char="●"/>
            </a:pPr>
            <a:r>
              <a:rPr lang="en"/>
              <a:t>Once the user flows have been determined, the designer knows what steps the user needs to take to complete their desired tasks. They will visually brainstorm solutions for each of these steps, creating wireframes and prototypes of what the final product might look like.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Does A UX Designer Do?</a:t>
            </a:r>
            <a:endParaRPr/>
          </a:p>
          <a:p>
            <a:pPr marL="0" lvl="0" indent="0" algn="l" rtl="0">
              <a:spcBef>
                <a:spcPts val="0"/>
              </a:spcBef>
              <a:spcAft>
                <a:spcPts val="0"/>
              </a:spcAft>
              <a:buNone/>
            </a:pPr>
            <a:endParaRPr/>
          </a:p>
        </p:txBody>
      </p:sp>
      <p:sp>
        <p:nvSpPr>
          <p:cNvPr id="152" name="Google Shape;152;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With prototypes to hand, the UX designer will then conduct usability tests to see how users interact with the product. This shows whether or not the user is able to complete their desired tasks, or if changes need to be made.</a:t>
            </a:r>
            <a:endParaRPr/>
          </a:p>
          <a:p>
            <a:pPr marL="457200" lvl="0" indent="-342900" algn="l" rtl="0">
              <a:spcBef>
                <a:spcPts val="0"/>
              </a:spcBef>
              <a:spcAft>
                <a:spcPts val="0"/>
              </a:spcAft>
              <a:buSzPts val="1800"/>
              <a:buChar char="●"/>
            </a:pPr>
            <a:r>
              <a:rPr lang="en"/>
              <a:t>UX designers not only come up with solutions to user problems; they also need to present their ideas and designs to key stakeholders as part of their day-to-day work.</a:t>
            </a:r>
            <a:endParaRPr/>
          </a:p>
          <a:p>
            <a:pPr marL="457200" lvl="0" indent="-342900" algn="l" rtl="0">
              <a:spcBef>
                <a:spcPts val="0"/>
              </a:spcBef>
              <a:spcAft>
                <a:spcPts val="0"/>
              </a:spcAft>
              <a:buSzPts val="1800"/>
              <a:buChar char="●"/>
            </a:pPr>
            <a:r>
              <a:rPr lang="en"/>
              <a:t>This is just a broad overview of the UX design process. In reality, tasks will vary depending on both the size and the specific needs of the company. Larger companies might employ a team of designers, with each focusing on a specific aspect of the process such as research or visual design. In smaller companies and startups, it’s not unusual for the UX designer to wear many different hats and take on the whole spectrum of tasks.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Does A UX Designer Do?</a:t>
            </a:r>
            <a:endParaRPr/>
          </a:p>
          <a:p>
            <a:pPr marL="0" lvl="0" indent="0" algn="l" rtl="0">
              <a:spcBef>
                <a:spcPts val="0"/>
              </a:spcBef>
              <a:spcAft>
                <a:spcPts val="0"/>
              </a:spcAft>
              <a:buNone/>
            </a:pPr>
            <a:endParaRPr/>
          </a:p>
        </p:txBody>
      </p:sp>
      <p:sp>
        <p:nvSpPr>
          <p:cNvPr id="158" name="Google Shape;158;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No matter what product or service they are designing, or what stage of the process they are at, UX designers will ask themselves the following questions:</a:t>
            </a:r>
            <a:endParaRPr/>
          </a:p>
          <a:p>
            <a:pPr marL="914400" lvl="1" indent="-317500" algn="l" rtl="0">
              <a:spcBef>
                <a:spcPts val="0"/>
              </a:spcBef>
              <a:spcAft>
                <a:spcPts val="0"/>
              </a:spcAft>
              <a:buSzPts val="1400"/>
              <a:buChar char="○"/>
            </a:pPr>
            <a:r>
              <a:rPr lang="en"/>
              <a:t>Is the product usable? Is it logical, self-explanatory and easy to use?</a:t>
            </a:r>
            <a:endParaRPr/>
          </a:p>
          <a:p>
            <a:pPr marL="914400" lvl="1" indent="-317500" algn="l" rtl="0">
              <a:spcBef>
                <a:spcPts val="0"/>
              </a:spcBef>
              <a:spcAft>
                <a:spcPts val="0"/>
              </a:spcAft>
              <a:buSzPts val="1400"/>
              <a:buChar char="○"/>
            </a:pPr>
            <a:r>
              <a:rPr lang="en"/>
              <a:t>Does the product or service solve an existing user problem?</a:t>
            </a:r>
            <a:endParaRPr/>
          </a:p>
          <a:p>
            <a:pPr marL="914400" lvl="1" indent="-317500" algn="l" rtl="0">
              <a:spcBef>
                <a:spcPts val="0"/>
              </a:spcBef>
              <a:spcAft>
                <a:spcPts val="0"/>
              </a:spcAft>
              <a:buSzPts val="1400"/>
              <a:buChar char="○"/>
            </a:pPr>
            <a:r>
              <a:rPr lang="en"/>
              <a:t>Is it accessible for different categories of users? You can read more about accessibility in design below.</a:t>
            </a:r>
            <a:endParaRPr/>
          </a:p>
          <a:p>
            <a:pPr marL="914400" lvl="1" indent="-317500" algn="l" rtl="0">
              <a:spcBef>
                <a:spcPts val="0"/>
              </a:spcBef>
              <a:spcAft>
                <a:spcPts val="0"/>
              </a:spcAft>
              <a:buSzPts val="1400"/>
              <a:buChar char="○"/>
            </a:pPr>
            <a:r>
              <a:rPr lang="en"/>
              <a:t>Is the product or service desirable? Does it create a positive experience which the user would be happy to repeat?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Kinds Of Projects Do UX Designers Work On?</a:t>
            </a:r>
            <a:endParaRPr/>
          </a:p>
        </p:txBody>
      </p:sp>
      <p:sp>
        <p:nvSpPr>
          <p:cNvPr id="164" name="Google Shape;164;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As the tech industry grows, the field of UX design is becoming increasingly varied. UX designers can find themselves working on a wide range of projects within various contexts. Here are just some applications for UX design.</a:t>
            </a:r>
            <a:endParaRPr/>
          </a:p>
          <a:p>
            <a:pPr marL="457200" lvl="0" indent="-342900" algn="l" rtl="0">
              <a:spcBef>
                <a:spcPts val="0"/>
              </a:spcBef>
              <a:spcAft>
                <a:spcPts val="0"/>
              </a:spcAft>
              <a:buSzPts val="1800"/>
              <a:buChar char="●"/>
            </a:pPr>
            <a:r>
              <a:rPr lang="en"/>
              <a:t>Website, App And Software Design</a:t>
            </a:r>
            <a:endParaRPr/>
          </a:p>
          <a:p>
            <a:pPr marL="457200" lvl="0" indent="-342900" algn="l" rtl="0">
              <a:spcBef>
                <a:spcPts val="0"/>
              </a:spcBef>
              <a:spcAft>
                <a:spcPts val="0"/>
              </a:spcAft>
              <a:buSzPts val="1800"/>
              <a:buChar char="●"/>
            </a:pPr>
            <a:r>
              <a:rPr lang="en"/>
              <a:t>Voice Design</a:t>
            </a:r>
            <a:endParaRPr/>
          </a:p>
          <a:p>
            <a:pPr marL="914400" lvl="1" indent="-317500" algn="l" rtl="0">
              <a:spcBef>
                <a:spcPts val="0"/>
              </a:spcBef>
              <a:spcAft>
                <a:spcPts val="0"/>
              </a:spcAft>
              <a:buSzPts val="1400"/>
              <a:buChar char="○"/>
            </a:pPr>
            <a:r>
              <a:rPr lang="en"/>
              <a:t>Voice user interfaces are revolutionizing the way we interact with technology. In the U.S., around 50% of adults use voice search on a daily basis, and ComScore estimates that, in the early 2020s, 50% of all searches will be voice-based. UX designers have a huge role to play in the rise of voice, as products like Amazon Alexa can only be successful if they are user-friendly and accessible for the masses. Designing for voice requires a slightly different approach to that of websites and apps</a:t>
            </a:r>
            <a:endParaRPr/>
          </a:p>
          <a:p>
            <a:pPr marL="457200" marR="0" lvl="0" indent="-342900" algn="l" rtl="0">
              <a:lnSpc>
                <a:spcPct val="115000"/>
              </a:lnSpc>
              <a:spcBef>
                <a:spcPts val="0"/>
              </a:spcBef>
              <a:spcAft>
                <a:spcPts val="0"/>
              </a:spcAft>
              <a:buSzPts val="1800"/>
              <a:buChar char="●"/>
            </a:pPr>
            <a:r>
              <a:rPr lang="en"/>
              <a:t>Virtual Reality (VR) and Augmented Reality (AR)</a:t>
            </a:r>
            <a:endParaRPr/>
          </a:p>
          <a:p>
            <a:pPr marL="457200" marR="0" lvl="0" indent="-342900" algn="l" rtl="0">
              <a:lnSpc>
                <a:spcPct val="115000"/>
              </a:lnSpc>
              <a:spcBef>
                <a:spcPts val="0"/>
              </a:spcBef>
              <a:spcAft>
                <a:spcPts val="0"/>
              </a:spcAft>
              <a:buSzPts val="1800"/>
              <a:buChar char="●"/>
            </a:pPr>
            <a:r>
              <a:rPr lang="en"/>
              <a:t>Service Design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Value of UX Design</a:t>
            </a:r>
            <a:endParaRPr/>
          </a:p>
        </p:txBody>
      </p:sp>
      <p:sp>
        <p:nvSpPr>
          <p:cNvPr id="170" name="Google Shape;170;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Universal Design (UD)</a:t>
            </a:r>
            <a:endParaRPr/>
          </a:p>
          <a:p>
            <a:pPr marL="914400" lvl="1" indent="-317500" algn="l" rtl="0">
              <a:spcBef>
                <a:spcPts val="0"/>
              </a:spcBef>
              <a:spcAft>
                <a:spcPts val="0"/>
              </a:spcAft>
              <a:buSzPts val="1400"/>
              <a:buChar char="○"/>
            </a:pPr>
            <a:r>
              <a:rPr lang="en"/>
              <a:t>Universal design follows seven key principles:</a:t>
            </a:r>
            <a:endParaRPr/>
          </a:p>
          <a:p>
            <a:pPr marL="914400" lvl="1" indent="-317500" algn="l" rtl="0">
              <a:spcBef>
                <a:spcPts val="0"/>
              </a:spcBef>
              <a:spcAft>
                <a:spcPts val="0"/>
              </a:spcAft>
              <a:buSzPts val="1400"/>
              <a:buChar char="○"/>
            </a:pPr>
            <a:r>
              <a:rPr lang="en"/>
              <a:t>Equitable use: The design is useful and marketable to people with diverse abilities.</a:t>
            </a:r>
            <a:endParaRPr/>
          </a:p>
          <a:p>
            <a:pPr marL="914400" lvl="1" indent="-317500" algn="l" rtl="0">
              <a:spcBef>
                <a:spcPts val="0"/>
              </a:spcBef>
              <a:spcAft>
                <a:spcPts val="0"/>
              </a:spcAft>
              <a:buSzPts val="1400"/>
              <a:buChar char="○"/>
            </a:pPr>
            <a:r>
              <a:rPr lang="en"/>
              <a:t>Flexibility in use: The design accommodates a wide range of individual preferences and abilities.</a:t>
            </a:r>
            <a:endParaRPr/>
          </a:p>
          <a:p>
            <a:pPr marL="914400" lvl="1" indent="-317500" algn="l" rtl="0">
              <a:spcBef>
                <a:spcPts val="0"/>
              </a:spcBef>
              <a:spcAft>
                <a:spcPts val="0"/>
              </a:spcAft>
              <a:buSzPts val="1400"/>
              <a:buChar char="○"/>
            </a:pPr>
            <a:r>
              <a:rPr lang="en"/>
              <a:t>Simple and intuitive use: Use of the design is easy to understand, regardless of the user’s experience, knowledge, language skills, or current concentration level.</a:t>
            </a:r>
            <a:endParaRPr/>
          </a:p>
          <a:p>
            <a:pPr marL="914400" lvl="1" indent="-317500" algn="l" rtl="0">
              <a:spcBef>
                <a:spcPts val="0"/>
              </a:spcBef>
              <a:spcAft>
                <a:spcPts val="0"/>
              </a:spcAft>
              <a:buSzPts val="1400"/>
              <a:buChar char="○"/>
            </a:pPr>
            <a:r>
              <a:rPr lang="en"/>
              <a:t>Perceptible information: The design communicates necessary information effectively to the user, regardless of ambient conditions or the user’s sensory abilities.</a:t>
            </a:r>
            <a:endParaRPr/>
          </a:p>
          <a:p>
            <a:pPr marL="914400" lvl="1" indent="-317500" algn="l" rtl="0">
              <a:spcBef>
                <a:spcPts val="0"/>
              </a:spcBef>
              <a:spcAft>
                <a:spcPts val="0"/>
              </a:spcAft>
              <a:buSzPts val="1400"/>
              <a:buChar char="○"/>
            </a:pPr>
            <a:r>
              <a:rPr lang="en"/>
              <a:t>Tolerance for error: The design minimizes hazards and the adverse consequences of accidental or unintended actions.</a:t>
            </a:r>
            <a:endParaRPr/>
          </a:p>
          <a:p>
            <a:pPr marL="914400" lvl="1" indent="-317500" algn="l" rtl="0">
              <a:spcBef>
                <a:spcPts val="0"/>
              </a:spcBef>
              <a:spcAft>
                <a:spcPts val="0"/>
              </a:spcAft>
              <a:buSzPts val="1400"/>
              <a:buChar char="○"/>
            </a:pPr>
            <a:r>
              <a:rPr lang="en"/>
              <a:t>Low physical effort: The design can be used efficiently and comfortably and with a minimum of fatigue.</a:t>
            </a:r>
            <a:endParaRPr/>
          </a:p>
          <a:p>
            <a:pPr marL="914400" lvl="1" indent="-317500" algn="l" rtl="0">
              <a:spcBef>
                <a:spcPts val="0"/>
              </a:spcBef>
              <a:spcAft>
                <a:spcPts val="0"/>
              </a:spcAft>
              <a:buSzPts val="1400"/>
              <a:buChar char="○"/>
            </a:pPr>
            <a:r>
              <a:rPr lang="en"/>
              <a:t>Size and space for approach and use: Appropriate size and space is provided for approach, reach, manipulation, and use regardless of user’s body size, posture, or mobility.</a:t>
            </a:r>
            <a:endParaRPr/>
          </a:p>
          <a:p>
            <a:pPr marL="457200" lvl="0" indent="-342900" algn="l" rtl="0">
              <a:spcBef>
                <a:spcPts val="0"/>
              </a:spcBef>
              <a:spcAft>
                <a:spcPts val="0"/>
              </a:spcAft>
              <a:buSzPts val="1800"/>
              <a:buChar char="●"/>
            </a:pPr>
            <a:r>
              <a:rPr lang="en"/>
              <a:t>Good Design Is Good Business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Become A UX Designer</a:t>
            </a:r>
            <a:endParaRPr/>
          </a:p>
        </p:txBody>
      </p:sp>
      <p:sp>
        <p:nvSpPr>
          <p:cNvPr id="176" name="Google Shape;176;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There is no standard background or path that leads to a career in UX. However, the best UX designers typically share certain qualities and attributes, including:</a:t>
            </a:r>
            <a:endParaRPr/>
          </a:p>
          <a:p>
            <a:pPr marL="914400" lvl="1" indent="-317500" algn="l" rtl="0">
              <a:spcBef>
                <a:spcPts val="0"/>
              </a:spcBef>
              <a:spcAft>
                <a:spcPts val="0"/>
              </a:spcAft>
              <a:buSzPts val="1400"/>
              <a:buChar char="○"/>
            </a:pPr>
            <a:r>
              <a:rPr lang="en"/>
              <a:t>An ability to think both creatively and analytically</a:t>
            </a:r>
            <a:endParaRPr/>
          </a:p>
          <a:p>
            <a:pPr marL="914400" lvl="1" indent="-317500" algn="l" rtl="0">
              <a:spcBef>
                <a:spcPts val="0"/>
              </a:spcBef>
              <a:spcAft>
                <a:spcPts val="0"/>
              </a:spcAft>
              <a:buSzPts val="1400"/>
              <a:buChar char="○"/>
            </a:pPr>
            <a:r>
              <a:rPr lang="en"/>
              <a:t>A strong gift for empathy and a user-first mindset</a:t>
            </a:r>
            <a:endParaRPr/>
          </a:p>
          <a:p>
            <a:pPr marL="914400" lvl="1" indent="-317500" algn="l" rtl="0">
              <a:spcBef>
                <a:spcPts val="0"/>
              </a:spcBef>
              <a:spcAft>
                <a:spcPts val="0"/>
              </a:spcAft>
              <a:buSzPts val="1400"/>
              <a:buChar char="○"/>
            </a:pPr>
            <a:r>
              <a:rPr lang="en"/>
              <a:t>An interest in technology and how humans interact with it</a:t>
            </a:r>
            <a:endParaRPr/>
          </a:p>
          <a:p>
            <a:pPr marL="914400" lvl="1" indent="-317500" algn="l" rtl="0">
              <a:spcBef>
                <a:spcPts val="0"/>
              </a:spcBef>
              <a:spcAft>
                <a:spcPts val="0"/>
              </a:spcAft>
              <a:buSzPts val="1400"/>
              <a:buChar char="○"/>
            </a:pPr>
            <a:r>
              <a:rPr lang="en"/>
              <a:t>Strong problem-solving skills</a:t>
            </a:r>
            <a:endParaRPr/>
          </a:p>
          <a:p>
            <a:pPr marL="914400" lvl="1" indent="-317500" algn="l" rtl="0">
              <a:spcBef>
                <a:spcPts val="0"/>
              </a:spcBef>
              <a:spcAft>
                <a:spcPts val="0"/>
              </a:spcAft>
              <a:buSzPts val="1400"/>
              <a:buChar char="○"/>
            </a:pPr>
            <a:r>
              <a:rPr lang="en"/>
              <a:t>Strong communication skills and ability to collaborate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The Most Important UX Design Skills?</a:t>
            </a:r>
            <a:endParaRPr/>
          </a:p>
        </p:txBody>
      </p:sp>
      <p:sp>
        <p:nvSpPr>
          <p:cNvPr id="182" name="Google Shape;182;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Some requirements you will often see in UX designer job descriptions include:</a:t>
            </a:r>
            <a:endParaRPr/>
          </a:p>
          <a:p>
            <a:pPr marL="914400" lvl="1" indent="-317500" algn="l" rtl="0">
              <a:spcBef>
                <a:spcPts val="0"/>
              </a:spcBef>
              <a:spcAft>
                <a:spcPts val="0"/>
              </a:spcAft>
              <a:buSzPts val="1400"/>
              <a:buChar char="○"/>
            </a:pPr>
            <a:r>
              <a:rPr lang="en"/>
              <a:t>Proficiency in creating user stories, personas, sitemaps, wireframes, prototypes and storyboards</a:t>
            </a:r>
            <a:endParaRPr/>
          </a:p>
          <a:p>
            <a:pPr marL="914400" lvl="1" indent="-317500" algn="l" rtl="0">
              <a:spcBef>
                <a:spcPts val="0"/>
              </a:spcBef>
              <a:spcAft>
                <a:spcPts val="0"/>
              </a:spcAft>
              <a:buSzPts val="1400"/>
              <a:buChar char="○"/>
            </a:pPr>
            <a:r>
              <a:rPr lang="en"/>
              <a:t>Ability to plan and conduct user testing, surveys, and formal evaluations</a:t>
            </a:r>
            <a:endParaRPr/>
          </a:p>
          <a:p>
            <a:pPr marL="914400" lvl="1" indent="-317500" algn="l" rtl="0">
              <a:spcBef>
                <a:spcPts val="0"/>
              </a:spcBef>
              <a:spcAft>
                <a:spcPts val="0"/>
              </a:spcAft>
              <a:buSzPts val="1400"/>
              <a:buChar char="○"/>
            </a:pPr>
            <a:r>
              <a:rPr lang="en"/>
              <a:t>Ability to iterate your work based on user testing data and qualitative feedback</a:t>
            </a:r>
            <a:endParaRPr/>
          </a:p>
          <a:p>
            <a:pPr marL="914400" lvl="1" indent="-317500" algn="l" rtl="0">
              <a:spcBef>
                <a:spcPts val="0"/>
              </a:spcBef>
              <a:spcAft>
                <a:spcPts val="0"/>
              </a:spcAft>
              <a:buSzPts val="1400"/>
              <a:buChar char="○"/>
            </a:pPr>
            <a:r>
              <a:rPr lang="en"/>
              <a:t>Understanding of interaction design principles and information architecture</a:t>
            </a:r>
            <a:endParaRPr/>
          </a:p>
          <a:p>
            <a:pPr marL="914400" lvl="1" indent="-317500" algn="l" rtl="0">
              <a:spcBef>
                <a:spcPts val="0"/>
              </a:spcBef>
              <a:spcAft>
                <a:spcPts val="0"/>
              </a:spcAft>
              <a:buSzPts val="1400"/>
              <a:buChar char="○"/>
            </a:pPr>
            <a:r>
              <a:rPr lang="en"/>
              <a:t>Ability to translate goals, objectives, and data into digital experiences</a:t>
            </a:r>
            <a:endParaRPr/>
          </a:p>
          <a:p>
            <a:pPr marL="914400" lvl="1" indent="-317500" algn="l" rtl="0">
              <a:spcBef>
                <a:spcPts val="0"/>
              </a:spcBef>
              <a:spcAft>
                <a:spcPts val="0"/>
              </a:spcAft>
              <a:buSzPts val="1400"/>
              <a:buChar char="○"/>
            </a:pPr>
            <a:r>
              <a:rPr lang="en"/>
              <a:t>Understanding of business metrics, and how your designs contribute to performance</a:t>
            </a:r>
            <a:endParaRPr/>
          </a:p>
          <a:p>
            <a:pPr marL="914400" lvl="1" indent="-317500" algn="l" rtl="0">
              <a:spcBef>
                <a:spcPts val="0"/>
              </a:spcBef>
              <a:spcAft>
                <a:spcPts val="0"/>
              </a:spcAft>
              <a:buSzPts val="1400"/>
              <a:buChar char="○"/>
            </a:pPr>
            <a:r>
              <a:rPr lang="en"/>
              <a:t>Strong communication and presentation skills; an ability to articulate and discuss your design decisions with clients and stakeholders</a:t>
            </a:r>
            <a:endParaRPr/>
          </a:p>
          <a:p>
            <a:pPr marL="914400" lvl="1" indent="-317500" algn="l" rtl="0">
              <a:spcBef>
                <a:spcPts val="0"/>
              </a:spcBef>
              <a:spcAft>
                <a:spcPts val="0"/>
              </a:spcAft>
              <a:buSzPts val="1400"/>
              <a:buChar char="○"/>
            </a:pPr>
            <a:r>
              <a:rPr lang="en"/>
              <a:t>Flexibility and adaptability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UX Design?</a:t>
            </a:r>
            <a:endParaRPr/>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UX means User experience</a:t>
            </a:r>
            <a:endParaRPr/>
          </a:p>
          <a:p>
            <a:pPr marL="457200" lvl="0" indent="-342900" algn="l" rtl="0">
              <a:spcBef>
                <a:spcPts val="0"/>
              </a:spcBef>
              <a:spcAft>
                <a:spcPts val="0"/>
              </a:spcAft>
              <a:buSzPts val="1800"/>
              <a:buChar char="●"/>
            </a:pPr>
            <a:r>
              <a:rPr lang="en"/>
              <a:t>User experience (UX) refers to any interaction a user has with a product or service.</a:t>
            </a:r>
            <a:endParaRPr/>
          </a:p>
          <a:p>
            <a:pPr marL="457200" lvl="0" indent="-342900" algn="l" rtl="0">
              <a:spcBef>
                <a:spcPts val="0"/>
              </a:spcBef>
              <a:spcAft>
                <a:spcPts val="0"/>
              </a:spcAft>
              <a:buSzPts val="1800"/>
              <a:buChar char="●"/>
            </a:pPr>
            <a:r>
              <a:rPr lang="en"/>
              <a:t>UX design considers each and every element that shapes this experience, how it makes the user feel, and how easy it is for the user to accomplish their desired tasks. </a:t>
            </a:r>
            <a:endParaRPr/>
          </a:p>
          <a:p>
            <a:pPr marL="457200" lvl="0" indent="-342900" algn="l" rtl="0">
              <a:spcBef>
                <a:spcPts val="0"/>
              </a:spcBef>
              <a:spcAft>
                <a:spcPts val="0"/>
              </a:spcAft>
              <a:buSzPts val="1800"/>
              <a:buChar char="●"/>
            </a:pPr>
            <a:r>
              <a:rPr lang="en"/>
              <a:t>This could be anything from how a physical product feels in your hand, to how straightforward the checkout process is when buying something online. </a:t>
            </a:r>
            <a:endParaRPr/>
          </a:p>
          <a:p>
            <a:pPr marL="457200" lvl="0" indent="-342900" algn="l" rtl="0">
              <a:spcBef>
                <a:spcPts val="0"/>
              </a:spcBef>
              <a:spcAft>
                <a:spcPts val="0"/>
              </a:spcAft>
              <a:buSzPts val="1800"/>
              <a:buChar char="●"/>
            </a:pPr>
            <a:r>
              <a:rPr lang="en"/>
              <a:t>The goal of UX design is to create easy, efficient, relevant and all-round pleasant experiences for the user.</a:t>
            </a:r>
            <a:endParaRPr/>
          </a:p>
          <a:p>
            <a:pPr marL="0" lvl="0" indent="0" algn="l" rtl="0">
              <a:spcBef>
                <a:spcPts val="1600"/>
              </a:spcBef>
              <a:spcAft>
                <a:spcPts val="16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Core UX &amp; UI terms</a:t>
            </a:r>
            <a:endParaRPr/>
          </a:p>
        </p:txBody>
      </p:sp>
      <p:sp>
        <p:nvSpPr>
          <p:cNvPr id="188" name="Google Shape;188;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Here’s our list of 10 core terms.</a:t>
            </a:r>
            <a:endParaRPr/>
          </a:p>
          <a:p>
            <a:pPr marL="457200" lvl="0" indent="-342900" algn="l" rtl="0">
              <a:spcBef>
                <a:spcPts val="0"/>
              </a:spcBef>
              <a:spcAft>
                <a:spcPts val="0"/>
              </a:spcAft>
              <a:buSzPts val="1800"/>
              <a:buChar char="●"/>
            </a:pPr>
            <a:r>
              <a:rPr lang="en"/>
              <a:t>For a longer list, checkout </a:t>
            </a:r>
            <a:r>
              <a:rPr lang="en" u="sng">
                <a:solidFill>
                  <a:schemeClr val="hlink"/>
                </a:solidFill>
                <a:hlinkClick r:id="rId3"/>
              </a:rPr>
              <a:t>https://uxmastery.com/resources/glossary/</a:t>
            </a:r>
            <a:endParaRPr/>
          </a:p>
          <a:p>
            <a:pPr marL="457200" lvl="0" indent="-342900" algn="l" rtl="0">
              <a:spcBef>
                <a:spcPts val="0"/>
              </a:spcBef>
              <a:spcAft>
                <a:spcPts val="0"/>
              </a:spcAft>
              <a:buSzPts val="1800"/>
              <a:buChar char="●"/>
            </a:pPr>
            <a:r>
              <a:rPr lang="en" b="1"/>
              <a:t>User-centered design: </a:t>
            </a:r>
            <a:r>
              <a:rPr lang="en"/>
              <a:t>a design process where the primary point of reference are user needs (rather than, say, programmer or business needs).</a:t>
            </a:r>
            <a:endParaRPr/>
          </a:p>
          <a:p>
            <a:pPr marL="457200" lvl="0" indent="-342900" algn="l" rtl="0">
              <a:spcBef>
                <a:spcPts val="0"/>
              </a:spcBef>
              <a:spcAft>
                <a:spcPts val="0"/>
              </a:spcAft>
              <a:buSzPts val="1800"/>
              <a:buChar char="●"/>
            </a:pPr>
            <a:r>
              <a:rPr lang="en" b="1"/>
              <a:t>User research:</a:t>
            </a:r>
            <a:r>
              <a:rPr lang="en"/>
              <a:t> Information-gathering techniques used to gain an understanding of user behaviors and requirements. Could include user interviews, which are formal meetings or informal conversations held with a user or group of users, to help the UX designer gain an understanding of their needs and goals.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Core UX &amp; UI terms</a:t>
            </a:r>
            <a:endParaRPr/>
          </a:p>
        </p:txBody>
      </p:sp>
      <p:sp>
        <p:nvSpPr>
          <p:cNvPr id="194" name="Google Shape;194;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User journey: A description of the steps the user follows to reach their goal when interacting with the product.</a:t>
            </a:r>
            <a:endParaRPr/>
          </a:p>
          <a:p>
            <a:pPr marL="457200" lvl="0" indent="-342900" algn="l" rtl="0">
              <a:spcBef>
                <a:spcPts val="0"/>
              </a:spcBef>
              <a:spcAft>
                <a:spcPts val="0"/>
              </a:spcAft>
              <a:buSzPts val="1800"/>
              <a:buChar char="●"/>
            </a:pPr>
            <a:r>
              <a:rPr lang="en"/>
              <a:t>Usability: How easy it is to learn to interact with the product.</a:t>
            </a:r>
            <a:endParaRPr/>
          </a:p>
          <a:p>
            <a:pPr marL="457200" lvl="0" indent="-342900" algn="l" rtl="0">
              <a:spcBef>
                <a:spcPts val="0"/>
              </a:spcBef>
              <a:spcAft>
                <a:spcPts val="0"/>
              </a:spcAft>
              <a:buSzPts val="1800"/>
              <a:buChar char="●"/>
            </a:pPr>
            <a:r>
              <a:rPr lang="en"/>
              <a:t>Persona: a profile of one of your user groups (e.g. Pat the project manager, Ann the accountant, Rob the receptionist) that identifies their character and expected goals when using your product.</a:t>
            </a:r>
            <a:endParaRPr/>
          </a:p>
          <a:p>
            <a:pPr marL="457200" lvl="0" indent="-342900" algn="l" rtl="0">
              <a:spcBef>
                <a:spcPts val="0"/>
              </a:spcBef>
              <a:spcAft>
                <a:spcPts val="0"/>
              </a:spcAft>
              <a:buSzPts val="1800"/>
              <a:buChar char="●"/>
            </a:pPr>
            <a:r>
              <a:rPr lang="en"/>
              <a:t>Ideation sketches: small, low-detail thumbnails of user touchpoints like websites, apps, and packaging.</a:t>
            </a:r>
            <a:endParaRPr/>
          </a:p>
          <a:p>
            <a:pPr marL="457200" lvl="0" indent="-342900" algn="l" rtl="0">
              <a:spcBef>
                <a:spcPts val="0"/>
              </a:spcBef>
              <a:spcAft>
                <a:spcPts val="0"/>
              </a:spcAft>
              <a:buSzPts val="1800"/>
              <a:buChar char="●"/>
            </a:pPr>
            <a:r>
              <a:rPr lang="en"/>
              <a:t>Wireframe: a rough outline of a webpage or app design. The purpose of a wireframe is to plan layout and visual hierarchy without the distractions of images, color, or typography.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Core UX &amp; UI terms</a:t>
            </a:r>
            <a:endParaRPr/>
          </a:p>
        </p:txBody>
      </p:sp>
      <p:sp>
        <p:nvSpPr>
          <p:cNvPr id="200" name="Google Shape;200;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Mockup: A picture of the final website, app, or product as it would look – but without any interactions included (this would be a prototype).</a:t>
            </a:r>
            <a:endParaRPr/>
          </a:p>
          <a:p>
            <a:pPr marL="457200" lvl="0" indent="-342900" algn="l" rtl="0">
              <a:spcBef>
                <a:spcPts val="0"/>
              </a:spcBef>
              <a:spcAft>
                <a:spcPts val="0"/>
              </a:spcAft>
              <a:buSzPts val="1800"/>
              <a:buChar char="●"/>
            </a:pPr>
            <a:r>
              <a:rPr lang="en"/>
              <a:t>Prototype: A prototype is a simulation of a final product made for testing. In particular, it tests whether the user’s journey through the app or website is as intended, and whether it allows the user to reach their goal in a satisfactory way.</a:t>
            </a:r>
            <a:endParaRPr/>
          </a:p>
          <a:p>
            <a:pPr marL="457200" lvl="0" indent="-342900" algn="l" rtl="0">
              <a:spcBef>
                <a:spcPts val="0"/>
              </a:spcBef>
              <a:spcAft>
                <a:spcPts val="0"/>
              </a:spcAft>
              <a:buSzPts val="1800"/>
              <a:buChar char="●"/>
            </a:pPr>
            <a:r>
              <a:rPr lang="en"/>
              <a:t>Deliverable: A product you will give to the client. This could be an interim product like a wireframe or a mockup, or it could be the finished item, like a final style guide or full set of app screen designs.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Double Diamond</a:t>
            </a:r>
            <a:endParaRPr/>
          </a:p>
        </p:txBody>
      </p:sp>
      <p:sp>
        <p:nvSpPr>
          <p:cNvPr id="206" name="Google Shape;206;p36"/>
          <p:cNvSpPr txBox="1">
            <a:spLocks noGrp="1"/>
          </p:cNvSpPr>
          <p:nvPr>
            <p:ph type="body" idx="1"/>
          </p:nvPr>
        </p:nvSpPr>
        <p:spPr>
          <a:xfrm>
            <a:off x="311700" y="1152475"/>
            <a:ext cx="2997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 'double diamond' design process model pioneered by the British Design Council, the steps involve these phases of a project; Understand, Define, Diverge, Decide, Prototype and Validate.</a:t>
            </a:r>
            <a:endParaRPr/>
          </a:p>
        </p:txBody>
      </p:sp>
      <p:pic>
        <p:nvPicPr>
          <p:cNvPr id="207" name="Google Shape;207;p36"/>
          <p:cNvPicPr preferRelativeResize="0"/>
          <p:nvPr/>
        </p:nvPicPr>
        <p:blipFill>
          <a:blip r:embed="rId3">
            <a:alphaModFix/>
          </a:blip>
          <a:stretch>
            <a:fillRect/>
          </a:stretch>
        </p:blipFill>
        <p:spPr>
          <a:xfrm>
            <a:off x="3365923" y="1437700"/>
            <a:ext cx="5778075" cy="37057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Validating the problem</a:t>
            </a:r>
            <a:endParaRPr/>
          </a:p>
        </p:txBody>
      </p:sp>
      <p:sp>
        <p:nvSpPr>
          <p:cNvPr id="213" name="Google Shape;213;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Internal interviews with stakeholders</a:t>
            </a:r>
            <a:endParaRPr/>
          </a:p>
        </p:txBody>
      </p:sp>
      <p:pic>
        <p:nvPicPr>
          <p:cNvPr id="214" name="Google Shape;214;p37"/>
          <p:cNvPicPr preferRelativeResize="0"/>
          <p:nvPr/>
        </p:nvPicPr>
        <p:blipFill>
          <a:blip r:embed="rId3">
            <a:alphaModFix/>
          </a:blip>
          <a:stretch>
            <a:fillRect/>
          </a:stretch>
        </p:blipFill>
        <p:spPr>
          <a:xfrm>
            <a:off x="5036900" y="1511025"/>
            <a:ext cx="3333750" cy="2914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Validating the problem</a:t>
            </a:r>
            <a:endParaRPr/>
          </a:p>
        </p:txBody>
      </p:sp>
      <p:sp>
        <p:nvSpPr>
          <p:cNvPr id="220" name="Google Shape;220;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Lightning talks</a:t>
            </a:r>
            <a:endParaRPr/>
          </a:p>
        </p:txBody>
      </p:sp>
      <p:pic>
        <p:nvPicPr>
          <p:cNvPr id="221" name="Google Shape;221;p38"/>
          <p:cNvPicPr preferRelativeResize="0"/>
          <p:nvPr/>
        </p:nvPicPr>
        <p:blipFill>
          <a:blip r:embed="rId3">
            <a:alphaModFix/>
          </a:blip>
          <a:stretch>
            <a:fillRect/>
          </a:stretch>
        </p:blipFill>
        <p:spPr>
          <a:xfrm>
            <a:off x="1462500" y="1728699"/>
            <a:ext cx="7558024" cy="3364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Validating the problem</a:t>
            </a:r>
            <a:endParaRPr/>
          </a:p>
        </p:txBody>
      </p:sp>
      <p:sp>
        <p:nvSpPr>
          <p:cNvPr id="227" name="Google Shape;227;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User interviews</a:t>
            </a:r>
            <a:endParaRPr/>
          </a:p>
        </p:txBody>
      </p:sp>
      <p:pic>
        <p:nvPicPr>
          <p:cNvPr id="228" name="Google Shape;228;p39"/>
          <p:cNvPicPr preferRelativeResize="0"/>
          <p:nvPr/>
        </p:nvPicPr>
        <p:blipFill>
          <a:blip r:embed="rId3">
            <a:alphaModFix/>
          </a:blip>
          <a:stretch>
            <a:fillRect/>
          </a:stretch>
        </p:blipFill>
        <p:spPr>
          <a:xfrm>
            <a:off x="5371525" y="1751288"/>
            <a:ext cx="3333750" cy="2905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Validating the problem</a:t>
            </a:r>
            <a:endParaRPr/>
          </a:p>
        </p:txBody>
      </p:sp>
      <p:sp>
        <p:nvSpPr>
          <p:cNvPr id="234" name="Google Shape;234;p40"/>
          <p:cNvSpPr txBox="1">
            <a:spLocks noGrp="1"/>
          </p:cNvSpPr>
          <p:nvPr>
            <p:ph type="body" idx="1"/>
          </p:nvPr>
        </p:nvSpPr>
        <p:spPr>
          <a:xfrm>
            <a:off x="311700" y="1152475"/>
            <a:ext cx="53697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Ethnographic field research</a:t>
            </a:r>
            <a:endParaRPr/>
          </a:p>
          <a:p>
            <a:pPr marL="457200" lvl="0" indent="-342900" algn="l" rtl="0">
              <a:spcBef>
                <a:spcPts val="0"/>
              </a:spcBef>
              <a:spcAft>
                <a:spcPts val="0"/>
              </a:spcAft>
              <a:buSzPts val="1800"/>
              <a:buChar char="●"/>
            </a:pPr>
            <a:r>
              <a:rPr lang="en"/>
              <a:t>Seeing users in their natural environment is a great way to understand how they solve their own challenges.</a:t>
            </a:r>
            <a:endParaRPr/>
          </a:p>
          <a:p>
            <a:pPr marL="457200" lvl="0" indent="-342900" algn="l" rtl="0">
              <a:spcBef>
                <a:spcPts val="0"/>
              </a:spcBef>
              <a:spcAft>
                <a:spcPts val="0"/>
              </a:spcAft>
              <a:buSzPts val="1800"/>
              <a:buChar char="●"/>
            </a:pPr>
            <a:r>
              <a:rPr lang="en"/>
              <a:t>This is where you observe the user in the field, in context while doing something like how they do their shopping, how they travel to work, how they send SMS messages etc..</a:t>
            </a:r>
            <a:endParaRPr/>
          </a:p>
        </p:txBody>
      </p:sp>
      <p:pic>
        <p:nvPicPr>
          <p:cNvPr id="235" name="Google Shape;235;p40"/>
          <p:cNvPicPr preferRelativeResize="0"/>
          <p:nvPr/>
        </p:nvPicPr>
        <p:blipFill>
          <a:blip r:embed="rId3">
            <a:alphaModFix/>
          </a:blip>
          <a:stretch>
            <a:fillRect/>
          </a:stretch>
        </p:blipFill>
        <p:spPr>
          <a:xfrm>
            <a:off x="5681375" y="1890488"/>
            <a:ext cx="3333750" cy="2924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Map</a:t>
            </a:r>
            <a:endParaRPr/>
          </a:p>
        </p:txBody>
      </p:sp>
      <p:sp>
        <p:nvSpPr>
          <p:cNvPr id="241" name="Google Shape;241;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42" name="Google Shape;242;p41"/>
          <p:cNvPicPr preferRelativeResize="0"/>
          <p:nvPr/>
        </p:nvPicPr>
        <p:blipFill>
          <a:blip r:embed="rId3">
            <a:alphaModFix/>
          </a:blip>
          <a:stretch>
            <a:fillRect/>
          </a:stretch>
        </p:blipFill>
        <p:spPr>
          <a:xfrm>
            <a:off x="408550" y="1728438"/>
            <a:ext cx="8153400" cy="3000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Wireframing and storyboarding</a:t>
            </a:r>
            <a:endParaRPr/>
          </a:p>
        </p:txBody>
      </p:sp>
      <p:sp>
        <p:nvSpPr>
          <p:cNvPr id="248" name="Google Shape;248;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49" name="Google Shape;249;p42"/>
          <p:cNvPicPr preferRelativeResize="0"/>
          <p:nvPr/>
        </p:nvPicPr>
        <p:blipFill>
          <a:blip r:embed="rId3">
            <a:alphaModFix/>
          </a:blip>
          <a:stretch>
            <a:fillRect/>
          </a:stretch>
        </p:blipFill>
        <p:spPr>
          <a:xfrm>
            <a:off x="311700" y="2062800"/>
            <a:ext cx="3333750" cy="2381250"/>
          </a:xfrm>
          <a:prstGeom prst="rect">
            <a:avLst/>
          </a:prstGeom>
          <a:noFill/>
          <a:ln>
            <a:noFill/>
          </a:ln>
        </p:spPr>
      </p:pic>
      <p:pic>
        <p:nvPicPr>
          <p:cNvPr id="250" name="Google Shape;250;p42"/>
          <p:cNvPicPr preferRelativeResize="0"/>
          <p:nvPr/>
        </p:nvPicPr>
        <p:blipFill>
          <a:blip r:embed="rId4">
            <a:alphaModFix/>
          </a:blip>
          <a:stretch>
            <a:fillRect/>
          </a:stretch>
        </p:blipFill>
        <p:spPr>
          <a:xfrm>
            <a:off x="5412375" y="2048500"/>
            <a:ext cx="3333750" cy="2409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Difference Between UX And UI Design</a:t>
            </a:r>
            <a:endParaRPr/>
          </a:p>
        </p:txBody>
      </p:sp>
      <p:sp>
        <p:nvSpPr>
          <p:cNvPr id="72" name="Google Shape;72;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It’s important to recognize that, despite often being used interchangeably, UX and UI are two different things.</a:t>
            </a:r>
            <a:endParaRPr/>
          </a:p>
          <a:p>
            <a:pPr marL="457200" lvl="0" indent="-342900" algn="l" rtl="0">
              <a:spcBef>
                <a:spcPts val="0"/>
              </a:spcBef>
              <a:spcAft>
                <a:spcPts val="0"/>
              </a:spcAft>
              <a:buSzPts val="1800"/>
              <a:buChar char="●"/>
            </a:pPr>
            <a:r>
              <a:rPr lang="en"/>
              <a:t>UX is focused on the user’s journey to solve a problem; UI is focused on how a product’s surfaces look and function.</a:t>
            </a:r>
            <a:endParaRPr/>
          </a:p>
          <a:p>
            <a:pPr marL="457200" lvl="0" indent="-342900" algn="l" rtl="0">
              <a:spcBef>
                <a:spcPts val="0"/>
              </a:spcBef>
              <a:spcAft>
                <a:spcPts val="0"/>
              </a:spcAft>
              <a:buSzPts val="1800"/>
              <a:buChar char="●"/>
            </a:pPr>
            <a:r>
              <a:rPr lang="en"/>
              <a:t>User interface design is not the same as UX.</a:t>
            </a:r>
            <a:endParaRPr/>
          </a:p>
          <a:p>
            <a:pPr marL="457200" lvl="0" indent="-342900" algn="l" rtl="0">
              <a:spcBef>
                <a:spcPts val="0"/>
              </a:spcBef>
              <a:spcAft>
                <a:spcPts val="0"/>
              </a:spcAft>
              <a:buSzPts val="1800"/>
              <a:buChar char="●"/>
            </a:pPr>
            <a:r>
              <a:rPr lang="en"/>
              <a:t>UI refers to the actual interface of a product; the visual design of the screens a user navigates through when using a mobile app, or the buttons they click when browsing a website. </a:t>
            </a:r>
            <a:endParaRPr/>
          </a:p>
          <a:p>
            <a:pPr marL="457200" lvl="0" indent="-342900" algn="l" rtl="0">
              <a:spcBef>
                <a:spcPts val="0"/>
              </a:spcBef>
              <a:spcAft>
                <a:spcPts val="0"/>
              </a:spcAft>
              <a:buSzPts val="1800"/>
              <a:buChar char="●"/>
            </a:pPr>
            <a:r>
              <a:rPr lang="en"/>
              <a:t>UI design is concerned with all the visual and interactive elements of a product interface, covering everything from typography and color palettes to animations and navigational touch points (such as buttons and scrollbars).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Storyboard the idea</a:t>
            </a:r>
            <a:endParaRPr/>
          </a:p>
        </p:txBody>
      </p:sp>
      <p:sp>
        <p:nvSpPr>
          <p:cNvPr id="256" name="Google Shape;256;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57" name="Google Shape;257;p43"/>
          <p:cNvPicPr preferRelativeResize="0"/>
          <p:nvPr/>
        </p:nvPicPr>
        <p:blipFill>
          <a:blip r:embed="rId3">
            <a:alphaModFix/>
          </a:blip>
          <a:stretch>
            <a:fillRect/>
          </a:stretch>
        </p:blipFill>
        <p:spPr>
          <a:xfrm>
            <a:off x="1943100" y="1343013"/>
            <a:ext cx="5257800" cy="3800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Creating a prototype</a:t>
            </a:r>
            <a:endParaRPr/>
          </a:p>
        </p:txBody>
      </p:sp>
      <p:sp>
        <p:nvSpPr>
          <p:cNvPr id="263" name="Google Shape;263;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64" name="Google Shape;264;p44"/>
          <p:cNvPicPr preferRelativeResize="0"/>
          <p:nvPr/>
        </p:nvPicPr>
        <p:blipFill>
          <a:blip r:embed="rId3">
            <a:alphaModFix/>
          </a:blip>
          <a:stretch>
            <a:fillRect/>
          </a:stretch>
        </p:blipFill>
        <p:spPr>
          <a:xfrm>
            <a:off x="495300" y="1152463"/>
            <a:ext cx="8153400" cy="37433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Usability-test your designs</a:t>
            </a:r>
            <a:endParaRPr/>
          </a:p>
        </p:txBody>
      </p:sp>
      <p:sp>
        <p:nvSpPr>
          <p:cNvPr id="270" name="Google Shape;270;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Questions to ask:</a:t>
            </a:r>
            <a:endParaRPr/>
          </a:p>
          <a:p>
            <a:pPr marL="457200" lvl="0" indent="-342900" algn="l" rtl="0">
              <a:spcBef>
                <a:spcPts val="0"/>
              </a:spcBef>
              <a:spcAft>
                <a:spcPts val="0"/>
              </a:spcAft>
              <a:buSzPts val="1800"/>
              <a:buChar char="●"/>
            </a:pPr>
            <a:r>
              <a:rPr lang="en"/>
              <a:t>When testing your design, ask the user to perform tasks in your app and get them to speak aloud and verbalize what they're doing and why.</a:t>
            </a:r>
            <a:endParaRPr/>
          </a:p>
        </p:txBody>
      </p:sp>
      <p:pic>
        <p:nvPicPr>
          <p:cNvPr id="271" name="Google Shape;271;p45"/>
          <p:cNvPicPr preferRelativeResize="0"/>
          <p:nvPr/>
        </p:nvPicPr>
        <p:blipFill>
          <a:blip r:embed="rId3">
            <a:alphaModFix/>
          </a:blip>
          <a:stretch>
            <a:fillRect/>
          </a:stretch>
        </p:blipFill>
        <p:spPr>
          <a:xfrm>
            <a:off x="2791175" y="2218521"/>
            <a:ext cx="5783151" cy="2601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Usability-test your designs</a:t>
            </a:r>
            <a:endParaRPr/>
          </a:p>
        </p:txBody>
      </p:sp>
      <p:sp>
        <p:nvSpPr>
          <p:cNvPr id="277" name="Google Shape;277;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What you need to find out is:</a:t>
            </a:r>
            <a:endParaRPr/>
          </a:p>
          <a:p>
            <a:pPr marL="914400" lvl="1" indent="-317500" algn="l" rtl="0">
              <a:spcBef>
                <a:spcPts val="0"/>
              </a:spcBef>
              <a:spcAft>
                <a:spcPts val="0"/>
              </a:spcAft>
              <a:buSzPts val="1400"/>
              <a:buChar char="○"/>
            </a:pPr>
            <a:r>
              <a:rPr lang="en"/>
              <a:t>What do they like about the prototype?</a:t>
            </a:r>
            <a:endParaRPr/>
          </a:p>
          <a:p>
            <a:pPr marL="914400" lvl="1" indent="-317500" algn="l" rtl="0">
              <a:spcBef>
                <a:spcPts val="0"/>
              </a:spcBef>
              <a:spcAft>
                <a:spcPts val="0"/>
              </a:spcAft>
              <a:buSzPts val="1400"/>
              <a:buChar char="○"/>
            </a:pPr>
            <a:r>
              <a:rPr lang="en"/>
              <a:t>What do they dislike about the prototype?</a:t>
            </a:r>
            <a:endParaRPr/>
          </a:p>
          <a:p>
            <a:pPr marL="914400" lvl="1" indent="-317500" algn="l" rtl="0">
              <a:spcBef>
                <a:spcPts val="0"/>
              </a:spcBef>
              <a:spcAft>
                <a:spcPts val="0"/>
              </a:spcAft>
              <a:buSzPts val="1400"/>
              <a:buChar char="○"/>
            </a:pPr>
            <a:r>
              <a:rPr lang="en"/>
              <a:t>What are the pain points?</a:t>
            </a:r>
            <a:endParaRPr/>
          </a:p>
          <a:p>
            <a:pPr marL="914400" lvl="1" indent="-317500" algn="l" rtl="0">
              <a:spcBef>
                <a:spcPts val="0"/>
              </a:spcBef>
              <a:spcAft>
                <a:spcPts val="0"/>
              </a:spcAft>
              <a:buSzPts val="1400"/>
              <a:buChar char="○"/>
            </a:pPr>
            <a:r>
              <a:rPr lang="en"/>
              <a:t>Why did a flow work</a:t>
            </a:r>
            <a:endParaRPr/>
          </a:p>
          <a:p>
            <a:pPr marL="914400" lvl="1" indent="-317500" algn="l" rtl="0">
              <a:spcBef>
                <a:spcPts val="0"/>
              </a:spcBef>
              <a:spcAft>
                <a:spcPts val="0"/>
              </a:spcAft>
              <a:buSzPts val="1400"/>
              <a:buChar char="○"/>
            </a:pPr>
            <a:r>
              <a:rPr lang="en"/>
              <a:t>Why did a flow not work</a:t>
            </a:r>
            <a:endParaRPr/>
          </a:p>
          <a:p>
            <a:pPr marL="914400" lvl="1" indent="-317500" algn="l" rtl="0">
              <a:spcBef>
                <a:spcPts val="0"/>
              </a:spcBef>
              <a:spcAft>
                <a:spcPts val="0"/>
              </a:spcAft>
              <a:buSzPts val="1400"/>
              <a:buChar char="○"/>
            </a:pPr>
            <a:r>
              <a:rPr lang="en"/>
              <a:t>What would they like to improve?</a:t>
            </a:r>
            <a:endParaRPr/>
          </a:p>
          <a:p>
            <a:pPr marL="914400" lvl="1" indent="-317500" algn="l" rtl="0">
              <a:spcBef>
                <a:spcPts val="0"/>
              </a:spcBef>
              <a:spcAft>
                <a:spcPts val="0"/>
              </a:spcAft>
              <a:buSzPts val="1400"/>
              <a:buChar char="○"/>
            </a:pPr>
            <a:r>
              <a:rPr lang="en"/>
              <a:t>Does the overall design/flow meet their needs?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Revisit designs and another round of testing</a:t>
            </a:r>
            <a:endParaRPr/>
          </a:p>
        </p:txBody>
      </p:sp>
      <p:sp>
        <p:nvSpPr>
          <p:cNvPr id="283" name="Google Shape;283;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You have a working prototype with feedback. </a:t>
            </a:r>
            <a:endParaRPr/>
          </a:p>
          <a:p>
            <a:pPr marL="457200" lvl="0" indent="-342900" algn="l" rtl="0">
              <a:spcBef>
                <a:spcPts val="0"/>
              </a:spcBef>
              <a:spcAft>
                <a:spcPts val="0"/>
              </a:spcAft>
              <a:buSzPts val="1800"/>
              <a:buChar char="●"/>
            </a:pPr>
            <a:r>
              <a:rPr lang="en"/>
              <a:t>Now it’s time to revise your designs, and analyze what worked and what didn’t. </a:t>
            </a:r>
            <a:endParaRPr/>
          </a:p>
          <a:p>
            <a:pPr marL="457200" lvl="0" indent="-342900" algn="l" rtl="0">
              <a:spcBef>
                <a:spcPts val="0"/>
              </a:spcBef>
              <a:spcAft>
                <a:spcPts val="0"/>
              </a:spcAft>
              <a:buSzPts val="1800"/>
              <a:buChar char="●"/>
            </a:pPr>
            <a:r>
              <a:rPr lang="en"/>
              <a:t>Don't be afraid to create a completely new wireframe storyboard and make a new prototype. </a:t>
            </a:r>
            <a:endParaRPr/>
          </a:p>
          <a:p>
            <a:pPr marL="457200" lvl="0" indent="-342900" algn="l" rtl="0">
              <a:spcBef>
                <a:spcPts val="0"/>
              </a:spcBef>
              <a:spcAft>
                <a:spcPts val="0"/>
              </a:spcAft>
              <a:buSzPts val="1800"/>
              <a:buChar char="●"/>
            </a:pPr>
            <a:r>
              <a:rPr lang="en"/>
              <a:t>Starting over can create a better flow than trying to move things on your earlier prototype. </a:t>
            </a:r>
            <a:endParaRPr/>
          </a:p>
          <a:p>
            <a:pPr marL="457200" lvl="0" indent="-342900" algn="l" rtl="0">
              <a:spcBef>
                <a:spcPts val="0"/>
              </a:spcBef>
              <a:spcAft>
                <a:spcPts val="0"/>
              </a:spcAft>
              <a:buSzPts val="1800"/>
              <a:buChar char="●"/>
            </a:pPr>
            <a:r>
              <a:rPr lang="en"/>
              <a:t>Try not to be too precious of it because it is just a prototype.</a:t>
            </a:r>
            <a:endParaRPr/>
          </a:p>
          <a:p>
            <a:pPr marL="457200" lvl="0" indent="-342900" algn="l" rtl="0">
              <a:spcBef>
                <a:spcPts val="0"/>
              </a:spcBef>
              <a:spcAft>
                <a:spcPts val="0"/>
              </a:spcAft>
              <a:buSzPts val="1800"/>
              <a:buChar char="●"/>
            </a:pPr>
            <a:r>
              <a:rPr lang="en"/>
              <a:t>Once you are happy with your designs you can test it again and refine it some more.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&amp; Don’t for Mobile Site</a:t>
            </a:r>
            <a:endParaRPr/>
          </a:p>
        </p:txBody>
      </p:sp>
      <p:sp>
        <p:nvSpPr>
          <p:cNvPr id="289" name="Google Shape;289;p48"/>
          <p:cNvSpPr txBox="1">
            <a:spLocks noGrp="1"/>
          </p:cNvSpPr>
          <p:nvPr>
            <p:ph type="body" idx="1"/>
          </p:nvPr>
        </p:nvSpPr>
        <p:spPr>
          <a:xfrm>
            <a:off x="311700" y="1152475"/>
            <a:ext cx="3939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https://developers.google.com/web/fundamentals/design-and-ux/principles</a:t>
            </a:r>
            <a:endParaRPr/>
          </a:p>
          <a:p>
            <a:pPr marL="0" lvl="0" indent="0" algn="l" rtl="0">
              <a:spcBef>
                <a:spcPts val="1600"/>
              </a:spcBef>
              <a:spcAft>
                <a:spcPts val="1600"/>
              </a:spcAft>
              <a:buNone/>
            </a:pPr>
            <a:endParaRPr/>
          </a:p>
        </p:txBody>
      </p:sp>
      <p:pic>
        <p:nvPicPr>
          <p:cNvPr id="290" name="Google Shape;290;p48"/>
          <p:cNvPicPr preferRelativeResize="0"/>
          <p:nvPr/>
        </p:nvPicPr>
        <p:blipFill>
          <a:blip r:embed="rId4">
            <a:alphaModFix/>
          </a:blip>
          <a:stretch>
            <a:fillRect/>
          </a:stretch>
        </p:blipFill>
        <p:spPr>
          <a:xfrm>
            <a:off x="3757230" y="176725"/>
            <a:ext cx="3039341" cy="5143500"/>
          </a:xfrm>
          <a:prstGeom prst="rect">
            <a:avLst/>
          </a:prstGeom>
          <a:noFill/>
          <a:ln>
            <a:noFill/>
          </a:ln>
        </p:spPr>
      </p:pic>
      <p:pic>
        <p:nvPicPr>
          <p:cNvPr id="291" name="Google Shape;291;p48"/>
          <p:cNvPicPr preferRelativeResize="0"/>
          <p:nvPr/>
        </p:nvPicPr>
        <p:blipFill>
          <a:blip r:embed="rId5">
            <a:alphaModFix/>
          </a:blip>
          <a:stretch>
            <a:fillRect/>
          </a:stretch>
        </p:blipFill>
        <p:spPr>
          <a:xfrm>
            <a:off x="5978955" y="124950"/>
            <a:ext cx="3039341"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98" name="Google Shape;298;p49"/>
          <p:cNvPicPr preferRelativeResize="0"/>
          <p:nvPr/>
        </p:nvPicPr>
        <p:blipFill>
          <a:blip r:embed="rId3">
            <a:alphaModFix/>
          </a:blip>
          <a:stretch>
            <a:fillRect/>
          </a:stretch>
        </p:blipFill>
        <p:spPr>
          <a:xfrm>
            <a:off x="1862505" y="74375"/>
            <a:ext cx="3039341" cy="5143500"/>
          </a:xfrm>
          <a:prstGeom prst="rect">
            <a:avLst/>
          </a:prstGeom>
          <a:noFill/>
          <a:ln>
            <a:noFill/>
          </a:ln>
        </p:spPr>
      </p:pic>
      <p:pic>
        <p:nvPicPr>
          <p:cNvPr id="299" name="Google Shape;299;p49"/>
          <p:cNvPicPr preferRelativeResize="0"/>
          <p:nvPr/>
        </p:nvPicPr>
        <p:blipFill>
          <a:blip r:embed="rId4">
            <a:alphaModFix/>
          </a:blip>
          <a:stretch>
            <a:fillRect/>
          </a:stretch>
        </p:blipFill>
        <p:spPr>
          <a:xfrm>
            <a:off x="5125805" y="0"/>
            <a:ext cx="3039341"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06" name="Google Shape;306;p50"/>
          <p:cNvPicPr preferRelativeResize="0"/>
          <p:nvPr/>
        </p:nvPicPr>
        <p:blipFill>
          <a:blip r:embed="rId3">
            <a:alphaModFix/>
          </a:blip>
          <a:stretch>
            <a:fillRect/>
          </a:stretch>
        </p:blipFill>
        <p:spPr>
          <a:xfrm>
            <a:off x="1388575" y="209550"/>
            <a:ext cx="3962400" cy="4933950"/>
          </a:xfrm>
          <a:prstGeom prst="rect">
            <a:avLst/>
          </a:prstGeom>
          <a:noFill/>
          <a:ln>
            <a:noFill/>
          </a:ln>
        </p:spPr>
      </p:pic>
      <p:pic>
        <p:nvPicPr>
          <p:cNvPr id="307" name="Google Shape;307;p50"/>
          <p:cNvPicPr preferRelativeResize="0"/>
          <p:nvPr/>
        </p:nvPicPr>
        <p:blipFill>
          <a:blip r:embed="rId4">
            <a:alphaModFix/>
          </a:blip>
          <a:stretch>
            <a:fillRect/>
          </a:stretch>
        </p:blipFill>
        <p:spPr>
          <a:xfrm>
            <a:off x="5172063" y="209550"/>
            <a:ext cx="3971925" cy="49339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Core UX &amp; UI tools</a:t>
            </a:r>
            <a:endParaRPr/>
          </a:p>
        </p:txBody>
      </p:sp>
      <p:sp>
        <p:nvSpPr>
          <p:cNvPr id="313" name="Google Shape;313;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a:t>A nice notebook</a:t>
            </a:r>
            <a:r>
              <a:rPr lang="en"/>
              <a:t> with squared or dotted paper will allow you to sketch ideas, thumbnails, and brainstorm user personas.</a:t>
            </a:r>
            <a:endParaRPr/>
          </a:p>
          <a:p>
            <a:pPr marL="457200" lvl="0" indent="-342900" algn="l" rtl="0">
              <a:spcBef>
                <a:spcPts val="0"/>
              </a:spcBef>
              <a:spcAft>
                <a:spcPts val="0"/>
              </a:spcAft>
              <a:buSzPts val="1800"/>
              <a:buChar char="●"/>
            </a:pPr>
            <a:r>
              <a:rPr lang="en" b="1"/>
              <a:t>Wireframing tools: </a:t>
            </a:r>
            <a:r>
              <a:rPr lang="en"/>
              <a:t>there a lot of packages out there. We suggest starting out by experimenting with inexpensive packages like Balsamiq Mockups, Framebox, and Sketch. If you want to explore more, </a:t>
            </a:r>
            <a:r>
              <a:rPr lang="en" u="sng">
                <a:solidFill>
                  <a:schemeClr val="hlink"/>
                </a:solidFill>
                <a:hlinkClick r:id="rId3"/>
              </a:rPr>
              <a:t>http://www.creativebloq.com/wireframes/top-wireframing-tools-11121302</a:t>
            </a:r>
            <a:endParaRPr/>
          </a:p>
          <a:p>
            <a:pPr marL="457200" lvl="0" indent="-342900" algn="l" rtl="0">
              <a:spcBef>
                <a:spcPts val="0"/>
              </a:spcBef>
              <a:spcAft>
                <a:spcPts val="0"/>
              </a:spcAft>
              <a:buSzPts val="1800"/>
              <a:buChar char="●"/>
            </a:pPr>
            <a:r>
              <a:rPr lang="en" b="1"/>
              <a:t>Graphic design tools: </a:t>
            </a:r>
            <a:r>
              <a:rPr lang="en"/>
              <a:t>get familiar with Photoshop and Illustrator – you can try them out with a free trial of Adobe Creative Cloud. Sketch is great for putting together high-fidelity mockups and creating user interface assets like icons and illustrations. You could also experiment with Figma, which is a bit like an in-browser version of Sketch.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Core UX &amp; UI tools</a:t>
            </a:r>
            <a:endParaRPr/>
          </a:p>
        </p:txBody>
      </p:sp>
      <p:sp>
        <p:nvSpPr>
          <p:cNvPr id="319" name="Google Shape;319;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a:t>Collaboration &amp; prototyping tools: </a:t>
            </a:r>
            <a:r>
              <a:rPr lang="en"/>
              <a:t>try out Adobe XD, Origami Engine, Framer JS, Invision, and Marvel.</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Difference Between UX And UI Design</a:t>
            </a:r>
            <a:endParaRPr/>
          </a:p>
        </p:txBody>
      </p:sp>
      <p:sp>
        <p:nvSpPr>
          <p:cNvPr id="78" name="Google Shape;78;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UX and UI go hand-in-hand, and the design of the product interface has a huge impact on the overall user experience. Learn more about the difference between UX and UI design in this guide.</a:t>
            </a:r>
            <a:endParaRPr/>
          </a:p>
          <a:p>
            <a:pPr marL="457200" lvl="0" indent="-342900" algn="l" rtl="0">
              <a:spcBef>
                <a:spcPts val="0"/>
              </a:spcBef>
              <a:spcAft>
                <a:spcPts val="0"/>
              </a:spcAft>
              <a:buSzPts val="1800"/>
              <a:buChar char="●"/>
            </a:pPr>
            <a:r>
              <a:rPr lang="en"/>
              <a:t>UX design is everywhere: the layout of a supermarket, the ergonomics of a vehicle, the usability of a mobile app. </a:t>
            </a:r>
            <a:endParaRPr/>
          </a:p>
          <a:p>
            <a:pPr marL="457200" lvl="0" indent="-342900" algn="l" rtl="0">
              <a:spcBef>
                <a:spcPts val="0"/>
              </a:spcBef>
              <a:spcAft>
                <a:spcPts val="0"/>
              </a:spcAft>
              <a:buSzPts val="1800"/>
              <a:buChar char="●"/>
            </a:pPr>
            <a:r>
              <a:rPr lang="en"/>
              <a:t>While the term “user experience” was first coined by Don Norman in the 90s, the concept of UX has been around for much longer.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Learn Adobe XD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Difference Between UX And UI Design</a:t>
            </a:r>
            <a:endParaRPr/>
          </a:p>
        </p:txBody>
      </p:sp>
      <p:sp>
        <p:nvSpPr>
          <p:cNvPr id="84" name="Google Shape;84;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85" name="Google Shape;85;p17"/>
          <p:cNvPicPr preferRelativeResize="0"/>
          <p:nvPr/>
        </p:nvPicPr>
        <p:blipFill rotWithShape="1">
          <a:blip r:embed="rId3">
            <a:alphaModFix/>
          </a:blip>
          <a:srcRect t="6050"/>
          <a:stretch/>
        </p:blipFill>
        <p:spPr>
          <a:xfrm>
            <a:off x="1274300" y="1152475"/>
            <a:ext cx="6248400" cy="3991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History Of UX Design</a:t>
            </a:r>
            <a:endParaRPr/>
          </a:p>
        </p:txBody>
      </p:sp>
      <p:sp>
        <p:nvSpPr>
          <p:cNvPr id="91" name="Google Shape;91;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92" name="Google Shape;92;p18"/>
          <p:cNvPicPr preferRelativeResize="0"/>
          <p:nvPr/>
        </p:nvPicPr>
        <p:blipFill rotWithShape="1">
          <a:blip r:embed="rId3">
            <a:alphaModFix/>
          </a:blip>
          <a:srcRect b="12265"/>
          <a:stretch/>
        </p:blipFill>
        <p:spPr>
          <a:xfrm>
            <a:off x="0" y="1152475"/>
            <a:ext cx="9144000" cy="40112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good user experience?</a:t>
            </a:r>
            <a:endParaRPr/>
          </a:p>
        </p:txBody>
      </p:sp>
      <p:sp>
        <p:nvSpPr>
          <p:cNvPr id="98" name="Google Shape;98;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When a UX or UI designer begins a project, their overall aim is to create a product which will allow the user to meet their goals as efficiently and enjoyably as possible.</a:t>
            </a:r>
            <a:endParaRPr/>
          </a:p>
        </p:txBody>
      </p:sp>
      <p:pic>
        <p:nvPicPr>
          <p:cNvPr id="99" name="Google Shape;99;p19"/>
          <p:cNvPicPr preferRelativeResize="0"/>
          <p:nvPr/>
        </p:nvPicPr>
        <p:blipFill>
          <a:blip r:embed="rId3">
            <a:alphaModFix/>
          </a:blip>
          <a:stretch>
            <a:fillRect/>
          </a:stretch>
        </p:blipFill>
        <p:spPr>
          <a:xfrm>
            <a:off x="3273000" y="2044972"/>
            <a:ext cx="2866400" cy="3004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good user experience?</a:t>
            </a:r>
            <a:endParaRPr/>
          </a:p>
        </p:txBody>
      </p:sp>
      <p:sp>
        <p:nvSpPr>
          <p:cNvPr id="105" name="Google Shape;105;p20"/>
          <p:cNvSpPr txBox="1">
            <a:spLocks noGrp="1"/>
          </p:cNvSpPr>
          <p:nvPr>
            <p:ph type="body" idx="1"/>
          </p:nvPr>
        </p:nvSpPr>
        <p:spPr>
          <a:xfrm>
            <a:off x="311700" y="1152475"/>
            <a:ext cx="57738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Let’s try to understand these by way of an example.</a:t>
            </a:r>
            <a:endParaRPr/>
          </a:p>
          <a:p>
            <a:pPr marL="457200" lvl="0" indent="-342900" algn="l" rtl="0">
              <a:spcBef>
                <a:spcPts val="0"/>
              </a:spcBef>
              <a:spcAft>
                <a:spcPts val="0"/>
              </a:spcAft>
              <a:buSzPts val="1800"/>
              <a:buChar char="●"/>
            </a:pPr>
            <a:r>
              <a:rPr lang="en"/>
              <a:t>Suppose we are building an app that promises to find you somewhere local to service your bicycle, and then allows you to book an appointment.</a:t>
            </a:r>
            <a:endParaRPr/>
          </a:p>
          <a:p>
            <a:pPr marL="457200" lvl="0" indent="-342900" algn="l" rtl="0">
              <a:spcBef>
                <a:spcPts val="0"/>
              </a:spcBef>
              <a:spcAft>
                <a:spcPts val="0"/>
              </a:spcAft>
              <a:buSzPts val="1800"/>
              <a:buChar char="●"/>
            </a:pPr>
            <a:r>
              <a:rPr lang="en"/>
              <a:t>The qualities of a good user experience of this app might be something like this:</a:t>
            </a:r>
            <a:endParaRPr/>
          </a:p>
        </p:txBody>
      </p:sp>
      <p:pic>
        <p:nvPicPr>
          <p:cNvPr id="106" name="Google Shape;106;p20"/>
          <p:cNvPicPr preferRelativeResize="0"/>
          <p:nvPr/>
        </p:nvPicPr>
        <p:blipFill>
          <a:blip r:embed="rId3">
            <a:alphaModFix/>
          </a:blip>
          <a:stretch>
            <a:fillRect/>
          </a:stretch>
        </p:blipFill>
        <p:spPr>
          <a:xfrm>
            <a:off x="6256894" y="0"/>
            <a:ext cx="2887111"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good user experience?</a:t>
            </a:r>
            <a:endParaRPr/>
          </a:p>
        </p:txBody>
      </p:sp>
      <p:sp>
        <p:nvSpPr>
          <p:cNvPr id="112" name="Google Shape;112;p21"/>
          <p:cNvSpPr txBox="1">
            <a:spLocks noGrp="1"/>
          </p:cNvSpPr>
          <p:nvPr>
            <p:ph type="body" idx="1"/>
          </p:nvPr>
        </p:nvSpPr>
        <p:spPr>
          <a:xfrm>
            <a:off x="311700" y="1152475"/>
            <a:ext cx="57738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a:t>Useful: </a:t>
            </a:r>
            <a:r>
              <a:rPr lang="en"/>
              <a:t>allows the user to successfully find a convenient service point and book an appointment without an hour of Googling and phone calls.</a:t>
            </a:r>
            <a:endParaRPr/>
          </a:p>
          <a:p>
            <a:pPr marL="457200" lvl="0" indent="-342900" algn="l" rtl="0">
              <a:spcBef>
                <a:spcPts val="0"/>
              </a:spcBef>
              <a:spcAft>
                <a:spcPts val="0"/>
              </a:spcAft>
              <a:buSzPts val="1800"/>
              <a:buChar char="●"/>
            </a:pPr>
            <a:r>
              <a:rPr lang="en" b="1"/>
              <a:t>Usable: </a:t>
            </a:r>
            <a:r>
              <a:rPr lang="en"/>
              <a:t>the app itself is intuitive and its functions work properly. When the user taps “find service points near me”, the results are accurate and come back quickly.</a:t>
            </a:r>
            <a:endParaRPr/>
          </a:p>
          <a:p>
            <a:pPr marL="457200" lvl="0" indent="-342900" algn="l" rtl="0">
              <a:spcBef>
                <a:spcPts val="0"/>
              </a:spcBef>
              <a:spcAft>
                <a:spcPts val="0"/>
              </a:spcAft>
              <a:buSzPts val="1800"/>
              <a:buChar char="●"/>
            </a:pPr>
            <a:r>
              <a:rPr lang="en" b="1"/>
              <a:t>Findable: </a:t>
            </a:r>
            <a:r>
              <a:rPr lang="en"/>
              <a:t>the User Interface design allows users to find the buttons and menus they need. When the user needs to cancel an appointment, they don’t have to go through eight screens or send a fax to the shop.</a:t>
            </a:r>
            <a:endParaRPr/>
          </a:p>
        </p:txBody>
      </p:sp>
      <p:pic>
        <p:nvPicPr>
          <p:cNvPr id="113" name="Google Shape;113;p21"/>
          <p:cNvPicPr preferRelativeResize="0"/>
          <p:nvPr/>
        </p:nvPicPr>
        <p:blipFill>
          <a:blip r:embed="rId3">
            <a:alphaModFix/>
          </a:blip>
          <a:stretch>
            <a:fillRect/>
          </a:stretch>
        </p:blipFill>
        <p:spPr>
          <a:xfrm>
            <a:off x="6256894" y="0"/>
            <a:ext cx="2887111" cy="5143500"/>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TotalTime>
  <Words>2635</Words>
  <Application>Microsoft Office PowerPoint</Application>
  <PresentationFormat>On-screen Show (16:9)</PresentationFormat>
  <Paragraphs>148</Paragraphs>
  <Slides>41</Slides>
  <Notes>41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Average</vt:lpstr>
      <vt:lpstr>Arial</vt:lpstr>
      <vt:lpstr>Oswald</vt:lpstr>
      <vt:lpstr>Slate</vt:lpstr>
      <vt:lpstr>Introduction of UI &amp; UX</vt:lpstr>
      <vt:lpstr>What is UX Design?</vt:lpstr>
      <vt:lpstr>The Difference Between UX And UI Design</vt:lpstr>
      <vt:lpstr>The Difference Between UX And UI Design</vt:lpstr>
      <vt:lpstr>The Difference Between UX And UI Design</vt:lpstr>
      <vt:lpstr>The History Of UX Design</vt:lpstr>
      <vt:lpstr>What is a good user experience?</vt:lpstr>
      <vt:lpstr>What is a good user experience?</vt:lpstr>
      <vt:lpstr>What is a good user experience?</vt:lpstr>
      <vt:lpstr>What is a good user experience?</vt:lpstr>
      <vt:lpstr>What is a good user experience?</vt:lpstr>
      <vt:lpstr>What Does A UX Designer Do?</vt:lpstr>
      <vt:lpstr>What Does A UX Designer Do? </vt:lpstr>
      <vt:lpstr>What Does A UX Designer Do? </vt:lpstr>
      <vt:lpstr>What Does A UX Designer Do? </vt:lpstr>
      <vt:lpstr>What Kinds Of Projects Do UX Designers Work On?</vt:lpstr>
      <vt:lpstr>The Value of UX Design</vt:lpstr>
      <vt:lpstr>How To Become A UX Designer</vt:lpstr>
      <vt:lpstr>What Are The Most Important UX Design Skills?</vt:lpstr>
      <vt:lpstr>Core UX &amp; UI terms</vt:lpstr>
      <vt:lpstr>Core UX &amp; UI terms</vt:lpstr>
      <vt:lpstr>Core UX &amp; UI terms</vt:lpstr>
      <vt:lpstr>Double Diamond</vt:lpstr>
      <vt:lpstr>Validating the problem</vt:lpstr>
      <vt:lpstr>Validating the problem</vt:lpstr>
      <vt:lpstr>Validating the problem</vt:lpstr>
      <vt:lpstr>Validating the problem</vt:lpstr>
      <vt:lpstr>Project Map</vt:lpstr>
      <vt:lpstr>Wireframing and storyboarding</vt:lpstr>
      <vt:lpstr>Storyboard the idea</vt:lpstr>
      <vt:lpstr>Creating a prototype</vt:lpstr>
      <vt:lpstr>Usability-test your designs</vt:lpstr>
      <vt:lpstr>Usability-test your designs</vt:lpstr>
      <vt:lpstr>Revisit designs and another round of testing</vt:lpstr>
      <vt:lpstr>Do &amp; Don’t for Mobile Site</vt:lpstr>
      <vt:lpstr>PowerPoint Presentation</vt:lpstr>
      <vt:lpstr>PowerPoint Presentation</vt:lpstr>
      <vt:lpstr>Core UX &amp; UI tools</vt:lpstr>
      <vt:lpstr>Core UX &amp; UI tools</vt:lpstr>
      <vt:lpstr>Learn Adobe XD</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of UI &amp; UX</dc:title>
  <dc:creator>Zarana Patel</dc:creator>
  <cp:lastModifiedBy>Microsoft account</cp:lastModifiedBy>
  <cp:revision>3</cp:revision>
  <dcterms:modified xsi:type="dcterms:W3CDTF">2023-01-02T09:31:53Z</dcterms:modified>
</cp:coreProperties>
</file>